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8" r:id="rId4"/>
    <p:sldId id="269" r:id="rId5"/>
    <p:sldId id="270" r:id="rId6"/>
    <p:sldId id="25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57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3.png"/><Relationship Id="rId10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8.png"/><Relationship Id="rId1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«Психологическая готовность к обучению в школе»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Педагог-психолог: Шарапова </a:t>
            </a:r>
            <a:r>
              <a:rPr lang="ru-RU" dirty="0" err="1" smtClean="0"/>
              <a:t>Алия</a:t>
            </a:r>
            <a:r>
              <a:rPr lang="ru-RU" dirty="0" smtClean="0"/>
              <a:t> </a:t>
            </a:r>
            <a:r>
              <a:rPr lang="ru-RU" dirty="0" err="1" smtClean="0"/>
              <a:t>Минниахатовна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835696" y="188640"/>
            <a:ext cx="6746798" cy="1008112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  <a:defRPr kumimoji="0"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None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/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/>
              <a:t> «Детский сад общеразвивающего вида № 7» </a:t>
            </a:r>
          </a:p>
          <a:p>
            <a:pPr algn="ctr"/>
            <a:r>
              <a:rPr lang="ru-RU" dirty="0"/>
              <a:t>муниципального образования «</a:t>
            </a:r>
            <a:r>
              <a:rPr lang="ru-RU" dirty="0" err="1"/>
              <a:t>Лениногорский</a:t>
            </a:r>
            <a:r>
              <a:rPr lang="ru-RU" dirty="0"/>
              <a:t> муниципальный район» </a:t>
            </a:r>
          </a:p>
          <a:p>
            <a:pPr algn="ctr"/>
            <a:r>
              <a:rPr lang="ru-RU" dirty="0"/>
              <a:t>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110508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Задание </a:t>
            </a:r>
            <a:r>
              <a:rPr lang="ru-RU" b="1" dirty="0" smtClean="0"/>
              <a:t>6</a:t>
            </a:r>
            <a:endParaRPr lang="ru-RU" dirty="0"/>
          </a:p>
        </p:txBody>
      </p:sp>
      <p:pic>
        <p:nvPicPr>
          <p:cNvPr id="4" name="Объект 3" descr="http://nsc.1september.ru/2007/16/9.gif"/>
          <p:cNvPicPr>
            <a:picLocks noGrp="1"/>
          </p:cNvPicPr>
          <p:nvPr>
            <p:ph sz="quarter" idx="1"/>
          </p:nvPr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899592" y="2276872"/>
            <a:ext cx="784887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Равнобедренный треугольник 5"/>
          <p:cNvSpPr/>
          <p:nvPr/>
        </p:nvSpPr>
        <p:spPr>
          <a:xfrm>
            <a:off x="7236296" y="2439069"/>
            <a:ext cx="1368152" cy="172819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475656" y="2439069"/>
            <a:ext cx="1368152" cy="172819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10800000">
            <a:off x="3280031" y="2439069"/>
            <a:ext cx="1368152" cy="172819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128499" y="2439070"/>
            <a:ext cx="792088" cy="1728192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0800000">
            <a:off x="899592" y="2439070"/>
            <a:ext cx="792088" cy="1728192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0800000">
            <a:off x="6588224" y="2439070"/>
            <a:ext cx="792088" cy="1728192"/>
          </a:xfrm>
          <a:prstGeom prst="triangl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2987824" y="2439070"/>
            <a:ext cx="576064" cy="1728192"/>
          </a:xfrm>
          <a:prstGeom prst="triangle">
            <a:avLst>
              <a:gd name="adj" fmla="val 0"/>
            </a:avLst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10800000">
            <a:off x="5816850" y="2419752"/>
            <a:ext cx="576064" cy="1728192"/>
          </a:xfrm>
          <a:prstGeom prst="triangle">
            <a:avLst>
              <a:gd name="adj" fmla="val 0"/>
            </a:avLst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362237" y="2391380"/>
            <a:ext cx="571889" cy="1728192"/>
          </a:xfrm>
          <a:prstGeom prst="triangle">
            <a:avLst>
              <a:gd name="adj" fmla="val 100000"/>
            </a:avLst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59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Задание 7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14100919"/>
              </p:ext>
            </p:extLst>
          </p:nvPr>
        </p:nvGraphicFramePr>
        <p:xfrm>
          <a:off x="1233862" y="1387543"/>
          <a:ext cx="7200798" cy="512089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54403"/>
                <a:gridCol w="1349279"/>
                <a:gridCol w="1349279"/>
                <a:gridCol w="1349279"/>
                <a:gridCol w="1349279"/>
                <a:gridCol w="1349279"/>
              </a:tblGrid>
              <a:tr h="102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1.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700" dirty="0">
                          <a:effectLst/>
                        </a:rPr>
                        <a:t>Р</a:t>
                      </a:r>
                      <a:r>
                        <a:rPr lang="ru-RU" sz="4700" baseline="-25000" dirty="0">
                          <a:effectLst/>
                        </a:rPr>
                        <a:t>66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700" dirty="0">
                          <a:effectLst/>
                        </a:rPr>
                        <a:t>Б</a:t>
                      </a:r>
                      <a:r>
                        <a:rPr lang="ru-RU" sz="4700" baseline="-25000" dirty="0">
                          <a:effectLst/>
                        </a:rPr>
                        <a:t>22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700">
                          <a:effectLst/>
                        </a:rPr>
                        <a:t>В</a:t>
                      </a:r>
                      <a:r>
                        <a:rPr lang="ru-RU" sz="4700" baseline="-25000">
                          <a:effectLst/>
                        </a:rPr>
                        <a:t>99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700" dirty="0">
                          <a:effectLst/>
                        </a:rPr>
                        <a:t>С</a:t>
                      </a:r>
                      <a:r>
                        <a:rPr lang="ru-RU" sz="4700" baseline="-25000" dirty="0">
                          <a:effectLst/>
                        </a:rPr>
                        <a:t>77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700" dirty="0">
                          <a:effectLst/>
                        </a:rPr>
                        <a:t>Е</a:t>
                      </a:r>
                      <a:r>
                        <a:rPr lang="ru-RU" sz="4700" baseline="-25000" dirty="0">
                          <a:effectLst/>
                        </a:rPr>
                        <a:t>ЭЦ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2.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3.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4.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23545" algn="ctr"/>
                        </a:tabLst>
                      </a:pPr>
                      <a:r>
                        <a:rPr lang="ru-RU" sz="1200" dirty="0">
                          <a:effectLst/>
                        </a:rPr>
                        <a:t>	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3745" algn="l"/>
                        </a:tabLst>
                      </a:pPr>
                      <a:r>
                        <a:rPr lang="ru-RU" sz="1100" dirty="0">
                          <a:effectLst/>
                        </a:rPr>
                        <a:t/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200" dirty="0">
                          <a:effectLst/>
                        </a:rPr>
                        <a:t>	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5770" algn="ctr"/>
                        </a:tabLst>
                      </a:pPr>
                      <a:r>
                        <a:rPr lang="ru-RU" sz="1200" dirty="0">
                          <a:effectLst/>
                        </a:rPr>
                        <a:t>	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5770" algn="ctr"/>
                        </a:tabLst>
                      </a:pPr>
                      <a:r>
                        <a:rPr lang="ru-RU" sz="1200" dirty="0">
                          <a:effectLst/>
                        </a:rPr>
                        <a:t>	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45770" algn="ctr"/>
                        </a:tabLst>
                      </a:pPr>
                      <a:r>
                        <a:rPr lang="ru-RU" sz="1200" dirty="0">
                          <a:effectLst/>
                        </a:rPr>
                        <a:t>	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567" marR="6756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207" name="Рисунок 1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3" t="16209" r="4259" b="19986"/>
          <a:stretch>
            <a:fillRect/>
          </a:stretch>
        </p:blipFill>
        <p:spPr bwMode="auto">
          <a:xfrm>
            <a:off x="2022288" y="2433898"/>
            <a:ext cx="839862" cy="95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06" name="Рисунок 2"/>
          <p:cNvPicPr>
            <a:picLocks noChangeAspect="1" noChangeArrowheads="1"/>
          </p:cNvPicPr>
          <p:nvPr/>
        </p:nvPicPr>
        <p:blipFill>
          <a:blip r:embed="rId3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4" t="22948" r="6738" b="28709"/>
          <a:stretch>
            <a:fillRect/>
          </a:stretch>
        </p:blipFill>
        <p:spPr bwMode="auto">
          <a:xfrm>
            <a:off x="3263555" y="2486285"/>
            <a:ext cx="84772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05" name="Рисунок 3"/>
          <p:cNvPicPr>
            <a:picLocks noChangeAspect="1" noChangeArrowheads="1"/>
          </p:cNvPicPr>
          <p:nvPr/>
        </p:nvPicPr>
        <p:blipFill>
          <a:blip r:embed="rId4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72" y="2473747"/>
            <a:ext cx="728888" cy="93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04" name="Рисунок 5"/>
          <p:cNvPicPr>
            <a:picLocks noChangeAspect="1" noChangeArrowheads="1"/>
          </p:cNvPicPr>
          <p:nvPr/>
        </p:nvPicPr>
        <p:blipFill>
          <a:blip r:embed="rId5" cstate="print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2" t="25253" r="7458" b="6061"/>
          <a:stretch>
            <a:fillRect/>
          </a:stretch>
        </p:blipFill>
        <p:spPr bwMode="auto">
          <a:xfrm>
            <a:off x="6035287" y="2465274"/>
            <a:ext cx="777828" cy="92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03" name="Рисунок 7"/>
          <p:cNvPicPr>
            <a:picLocks noChangeAspect="1" noChangeArrowheads="1"/>
          </p:cNvPicPr>
          <p:nvPr/>
        </p:nvPicPr>
        <p:blipFill>
          <a:blip r:embed="rId6" cstate="print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2"/>
          <a:stretch>
            <a:fillRect/>
          </a:stretch>
        </p:blipFill>
        <p:spPr bwMode="auto">
          <a:xfrm>
            <a:off x="7440335" y="2486284"/>
            <a:ext cx="713980" cy="870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50"/>
          <p:cNvGrpSpPr>
            <a:grpSpLocks/>
          </p:cNvGrpSpPr>
          <p:nvPr/>
        </p:nvGrpSpPr>
        <p:grpSpPr bwMode="auto">
          <a:xfrm>
            <a:off x="7530428" y="3669439"/>
            <a:ext cx="460375" cy="457200"/>
            <a:chOff x="2235" y="14634"/>
            <a:chExt cx="726" cy="720"/>
          </a:xfrm>
        </p:grpSpPr>
        <p:sp>
          <p:nvSpPr>
            <p:cNvPr id="6" name="Line 60"/>
            <p:cNvSpPr>
              <a:spLocks noChangeShapeType="1"/>
            </p:cNvSpPr>
            <p:nvPr/>
          </p:nvSpPr>
          <p:spPr bwMode="auto">
            <a:xfrm flipH="1">
              <a:off x="2241" y="15354"/>
              <a:ext cx="7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7" name="Group 51"/>
            <p:cNvGrpSpPr>
              <a:grpSpLocks/>
            </p:cNvGrpSpPr>
            <p:nvPr/>
          </p:nvGrpSpPr>
          <p:grpSpPr bwMode="auto">
            <a:xfrm>
              <a:off x="2235" y="14634"/>
              <a:ext cx="720" cy="720"/>
              <a:chOff x="2235" y="14454"/>
              <a:chExt cx="720" cy="720"/>
            </a:xfrm>
          </p:grpSpPr>
          <p:sp>
            <p:nvSpPr>
              <p:cNvPr id="8" name="Line 59"/>
              <p:cNvSpPr>
                <a:spLocks noChangeShapeType="1"/>
              </p:cNvSpPr>
              <p:nvPr/>
            </p:nvSpPr>
            <p:spPr bwMode="auto">
              <a:xfrm>
                <a:off x="2235" y="14454"/>
                <a:ext cx="7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" name="Line 58"/>
              <p:cNvSpPr>
                <a:spLocks noChangeShapeType="1"/>
              </p:cNvSpPr>
              <p:nvPr/>
            </p:nvSpPr>
            <p:spPr bwMode="auto">
              <a:xfrm>
                <a:off x="2955" y="14454"/>
                <a:ext cx="0" cy="72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" name="Line 57"/>
              <p:cNvSpPr>
                <a:spLocks noChangeShapeType="1"/>
              </p:cNvSpPr>
              <p:nvPr/>
            </p:nvSpPr>
            <p:spPr bwMode="auto">
              <a:xfrm flipV="1">
                <a:off x="2235" y="14634"/>
                <a:ext cx="0" cy="5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" name="Line 56"/>
              <p:cNvSpPr>
                <a:spLocks noChangeShapeType="1"/>
              </p:cNvSpPr>
              <p:nvPr/>
            </p:nvSpPr>
            <p:spPr bwMode="auto">
              <a:xfrm>
                <a:off x="2235" y="14634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" name="Line 55"/>
              <p:cNvSpPr>
                <a:spLocks noChangeShapeType="1"/>
              </p:cNvSpPr>
              <p:nvPr/>
            </p:nvSpPr>
            <p:spPr bwMode="auto">
              <a:xfrm>
                <a:off x="2775" y="14634"/>
                <a:ext cx="0" cy="36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" name="Line 54"/>
              <p:cNvSpPr>
                <a:spLocks noChangeShapeType="1"/>
              </p:cNvSpPr>
              <p:nvPr/>
            </p:nvSpPr>
            <p:spPr bwMode="auto">
              <a:xfrm flipH="1">
                <a:off x="2415" y="14994"/>
                <a:ext cx="3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" name="Line 53"/>
              <p:cNvSpPr>
                <a:spLocks noChangeShapeType="1"/>
              </p:cNvSpPr>
              <p:nvPr/>
            </p:nvSpPr>
            <p:spPr bwMode="auto">
              <a:xfrm flipV="1">
                <a:off x="2421" y="14814"/>
                <a:ext cx="0" cy="1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" name="Line 52"/>
              <p:cNvSpPr>
                <a:spLocks noChangeShapeType="1"/>
              </p:cNvSpPr>
              <p:nvPr/>
            </p:nvSpPr>
            <p:spPr bwMode="auto">
              <a:xfrm>
                <a:off x="2421" y="14814"/>
                <a:ext cx="18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16" name="Group 39"/>
          <p:cNvGrpSpPr>
            <a:grpSpLocks/>
          </p:cNvGrpSpPr>
          <p:nvPr/>
        </p:nvGrpSpPr>
        <p:grpSpPr bwMode="auto">
          <a:xfrm flipH="1">
            <a:off x="6092758" y="3729865"/>
            <a:ext cx="493713" cy="457200"/>
            <a:chOff x="2235" y="14634"/>
            <a:chExt cx="726" cy="720"/>
          </a:xfrm>
        </p:grpSpPr>
        <p:sp>
          <p:nvSpPr>
            <p:cNvPr id="17" name="Line 49"/>
            <p:cNvSpPr>
              <a:spLocks noChangeShapeType="1"/>
            </p:cNvSpPr>
            <p:nvPr/>
          </p:nvSpPr>
          <p:spPr bwMode="auto">
            <a:xfrm flipH="1">
              <a:off x="2241" y="15354"/>
              <a:ext cx="7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8" name="Group 40"/>
            <p:cNvGrpSpPr>
              <a:grpSpLocks/>
            </p:cNvGrpSpPr>
            <p:nvPr/>
          </p:nvGrpSpPr>
          <p:grpSpPr bwMode="auto">
            <a:xfrm>
              <a:off x="2235" y="14634"/>
              <a:ext cx="720" cy="720"/>
              <a:chOff x="2235" y="14454"/>
              <a:chExt cx="720" cy="720"/>
            </a:xfrm>
          </p:grpSpPr>
          <p:sp>
            <p:nvSpPr>
              <p:cNvPr id="19" name="Line 48"/>
              <p:cNvSpPr>
                <a:spLocks noChangeShapeType="1"/>
              </p:cNvSpPr>
              <p:nvPr/>
            </p:nvSpPr>
            <p:spPr bwMode="auto">
              <a:xfrm>
                <a:off x="2235" y="14454"/>
                <a:ext cx="7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Line 47"/>
              <p:cNvSpPr>
                <a:spLocks noChangeShapeType="1"/>
              </p:cNvSpPr>
              <p:nvPr/>
            </p:nvSpPr>
            <p:spPr bwMode="auto">
              <a:xfrm>
                <a:off x="2955" y="14454"/>
                <a:ext cx="0" cy="72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Line 46"/>
              <p:cNvSpPr>
                <a:spLocks noChangeShapeType="1"/>
              </p:cNvSpPr>
              <p:nvPr/>
            </p:nvSpPr>
            <p:spPr bwMode="auto">
              <a:xfrm flipV="1">
                <a:off x="2235" y="14634"/>
                <a:ext cx="0" cy="5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" name="Line 45"/>
              <p:cNvSpPr>
                <a:spLocks noChangeShapeType="1"/>
              </p:cNvSpPr>
              <p:nvPr/>
            </p:nvSpPr>
            <p:spPr bwMode="auto">
              <a:xfrm>
                <a:off x="2235" y="14634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Line 44"/>
              <p:cNvSpPr>
                <a:spLocks noChangeShapeType="1"/>
              </p:cNvSpPr>
              <p:nvPr/>
            </p:nvSpPr>
            <p:spPr bwMode="auto">
              <a:xfrm>
                <a:off x="2775" y="14634"/>
                <a:ext cx="0" cy="36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Line 43"/>
              <p:cNvSpPr>
                <a:spLocks noChangeShapeType="1"/>
              </p:cNvSpPr>
              <p:nvPr/>
            </p:nvSpPr>
            <p:spPr bwMode="auto">
              <a:xfrm flipH="1">
                <a:off x="2415" y="14994"/>
                <a:ext cx="3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Line 42"/>
              <p:cNvSpPr>
                <a:spLocks noChangeShapeType="1"/>
              </p:cNvSpPr>
              <p:nvPr/>
            </p:nvSpPr>
            <p:spPr bwMode="auto">
              <a:xfrm flipV="1">
                <a:off x="2421" y="14814"/>
                <a:ext cx="0" cy="1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Line 41"/>
              <p:cNvSpPr>
                <a:spLocks noChangeShapeType="1"/>
              </p:cNvSpPr>
              <p:nvPr/>
            </p:nvSpPr>
            <p:spPr bwMode="auto">
              <a:xfrm>
                <a:off x="2421" y="14814"/>
                <a:ext cx="18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27" name="Group 28"/>
          <p:cNvGrpSpPr>
            <a:grpSpLocks/>
          </p:cNvGrpSpPr>
          <p:nvPr/>
        </p:nvGrpSpPr>
        <p:grpSpPr bwMode="auto">
          <a:xfrm>
            <a:off x="4756172" y="3729865"/>
            <a:ext cx="460375" cy="457200"/>
            <a:chOff x="2235" y="14634"/>
            <a:chExt cx="726" cy="720"/>
          </a:xfrm>
        </p:grpSpPr>
        <p:sp>
          <p:nvSpPr>
            <p:cNvPr id="28" name="Line 38"/>
            <p:cNvSpPr>
              <a:spLocks noChangeShapeType="1"/>
            </p:cNvSpPr>
            <p:nvPr/>
          </p:nvSpPr>
          <p:spPr bwMode="auto">
            <a:xfrm flipH="1">
              <a:off x="2241" y="15354"/>
              <a:ext cx="7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29" name="Group 29"/>
            <p:cNvGrpSpPr>
              <a:grpSpLocks/>
            </p:cNvGrpSpPr>
            <p:nvPr/>
          </p:nvGrpSpPr>
          <p:grpSpPr bwMode="auto">
            <a:xfrm>
              <a:off x="2235" y="14634"/>
              <a:ext cx="720" cy="720"/>
              <a:chOff x="2235" y="14454"/>
              <a:chExt cx="720" cy="720"/>
            </a:xfrm>
          </p:grpSpPr>
          <p:sp>
            <p:nvSpPr>
              <p:cNvPr id="30" name="Line 37"/>
              <p:cNvSpPr>
                <a:spLocks noChangeShapeType="1"/>
              </p:cNvSpPr>
              <p:nvPr/>
            </p:nvSpPr>
            <p:spPr bwMode="auto">
              <a:xfrm>
                <a:off x="2235" y="14454"/>
                <a:ext cx="7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Line 36"/>
              <p:cNvSpPr>
                <a:spLocks noChangeShapeType="1"/>
              </p:cNvSpPr>
              <p:nvPr/>
            </p:nvSpPr>
            <p:spPr bwMode="auto">
              <a:xfrm>
                <a:off x="2955" y="14454"/>
                <a:ext cx="0" cy="72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84" name="Line 35"/>
              <p:cNvSpPr>
                <a:spLocks noChangeShapeType="1"/>
              </p:cNvSpPr>
              <p:nvPr/>
            </p:nvSpPr>
            <p:spPr bwMode="auto">
              <a:xfrm flipV="1">
                <a:off x="2235" y="14634"/>
                <a:ext cx="0" cy="5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85" name="Line 34"/>
              <p:cNvSpPr>
                <a:spLocks noChangeShapeType="1"/>
              </p:cNvSpPr>
              <p:nvPr/>
            </p:nvSpPr>
            <p:spPr bwMode="auto">
              <a:xfrm>
                <a:off x="2235" y="14634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86" name="Line 33"/>
              <p:cNvSpPr>
                <a:spLocks noChangeShapeType="1"/>
              </p:cNvSpPr>
              <p:nvPr/>
            </p:nvSpPr>
            <p:spPr bwMode="auto">
              <a:xfrm>
                <a:off x="2775" y="14634"/>
                <a:ext cx="0" cy="36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87" name="Line 32"/>
              <p:cNvSpPr>
                <a:spLocks noChangeShapeType="1"/>
              </p:cNvSpPr>
              <p:nvPr/>
            </p:nvSpPr>
            <p:spPr bwMode="auto">
              <a:xfrm flipH="1">
                <a:off x="2415" y="14994"/>
                <a:ext cx="3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88" name="Line 31"/>
              <p:cNvSpPr>
                <a:spLocks noChangeShapeType="1"/>
              </p:cNvSpPr>
              <p:nvPr/>
            </p:nvSpPr>
            <p:spPr bwMode="auto">
              <a:xfrm flipV="1">
                <a:off x="2421" y="14814"/>
                <a:ext cx="0" cy="1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89" name="Line 30"/>
              <p:cNvSpPr>
                <a:spLocks noChangeShapeType="1"/>
              </p:cNvSpPr>
              <p:nvPr/>
            </p:nvSpPr>
            <p:spPr bwMode="auto">
              <a:xfrm>
                <a:off x="2421" y="14814"/>
                <a:ext cx="18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5190" name="Group 72"/>
          <p:cNvGrpSpPr>
            <a:grpSpLocks/>
          </p:cNvGrpSpPr>
          <p:nvPr/>
        </p:nvGrpSpPr>
        <p:grpSpPr bwMode="auto">
          <a:xfrm>
            <a:off x="2190953" y="3746858"/>
            <a:ext cx="460375" cy="457200"/>
            <a:chOff x="2235" y="14634"/>
            <a:chExt cx="726" cy="720"/>
          </a:xfrm>
        </p:grpSpPr>
        <p:sp>
          <p:nvSpPr>
            <p:cNvPr id="5191" name="Line 82"/>
            <p:cNvSpPr>
              <a:spLocks noChangeShapeType="1"/>
            </p:cNvSpPr>
            <p:nvPr/>
          </p:nvSpPr>
          <p:spPr bwMode="auto">
            <a:xfrm flipH="1">
              <a:off x="2241" y="15354"/>
              <a:ext cx="7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192" name="Group 73"/>
            <p:cNvGrpSpPr>
              <a:grpSpLocks/>
            </p:cNvGrpSpPr>
            <p:nvPr/>
          </p:nvGrpSpPr>
          <p:grpSpPr bwMode="auto">
            <a:xfrm>
              <a:off x="2235" y="14634"/>
              <a:ext cx="720" cy="720"/>
              <a:chOff x="2235" y="14454"/>
              <a:chExt cx="720" cy="720"/>
            </a:xfrm>
          </p:grpSpPr>
          <p:sp>
            <p:nvSpPr>
              <p:cNvPr id="5193" name="Line 81"/>
              <p:cNvSpPr>
                <a:spLocks noChangeShapeType="1"/>
              </p:cNvSpPr>
              <p:nvPr/>
            </p:nvSpPr>
            <p:spPr bwMode="auto">
              <a:xfrm>
                <a:off x="2235" y="14454"/>
                <a:ext cx="7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94" name="Line 80"/>
              <p:cNvSpPr>
                <a:spLocks noChangeShapeType="1"/>
              </p:cNvSpPr>
              <p:nvPr/>
            </p:nvSpPr>
            <p:spPr bwMode="auto">
              <a:xfrm>
                <a:off x="2955" y="14454"/>
                <a:ext cx="0" cy="72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95" name="Line 79"/>
              <p:cNvSpPr>
                <a:spLocks noChangeShapeType="1"/>
              </p:cNvSpPr>
              <p:nvPr/>
            </p:nvSpPr>
            <p:spPr bwMode="auto">
              <a:xfrm flipV="1">
                <a:off x="2235" y="14634"/>
                <a:ext cx="0" cy="5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96" name="Line 78"/>
              <p:cNvSpPr>
                <a:spLocks noChangeShapeType="1"/>
              </p:cNvSpPr>
              <p:nvPr/>
            </p:nvSpPr>
            <p:spPr bwMode="auto">
              <a:xfrm>
                <a:off x="2235" y="14634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97" name="Line 77"/>
              <p:cNvSpPr>
                <a:spLocks noChangeShapeType="1"/>
              </p:cNvSpPr>
              <p:nvPr/>
            </p:nvSpPr>
            <p:spPr bwMode="auto">
              <a:xfrm>
                <a:off x="2775" y="14634"/>
                <a:ext cx="0" cy="36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98" name="Line 76"/>
              <p:cNvSpPr>
                <a:spLocks noChangeShapeType="1"/>
              </p:cNvSpPr>
              <p:nvPr/>
            </p:nvSpPr>
            <p:spPr bwMode="auto">
              <a:xfrm flipH="1">
                <a:off x="2415" y="14994"/>
                <a:ext cx="3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99" name="Line 75"/>
              <p:cNvSpPr>
                <a:spLocks noChangeShapeType="1"/>
              </p:cNvSpPr>
              <p:nvPr/>
            </p:nvSpPr>
            <p:spPr bwMode="auto">
              <a:xfrm flipV="1">
                <a:off x="2421" y="14814"/>
                <a:ext cx="0" cy="1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00" name="Line 74"/>
              <p:cNvSpPr>
                <a:spLocks noChangeShapeType="1"/>
              </p:cNvSpPr>
              <p:nvPr/>
            </p:nvSpPr>
            <p:spPr bwMode="auto">
              <a:xfrm>
                <a:off x="2421" y="14814"/>
                <a:ext cx="18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5201" name="Group 61"/>
          <p:cNvGrpSpPr>
            <a:grpSpLocks/>
          </p:cNvGrpSpPr>
          <p:nvPr/>
        </p:nvGrpSpPr>
        <p:grpSpPr bwMode="auto">
          <a:xfrm>
            <a:off x="3378355" y="3726589"/>
            <a:ext cx="460375" cy="457200"/>
            <a:chOff x="2235" y="14634"/>
            <a:chExt cx="726" cy="720"/>
          </a:xfrm>
        </p:grpSpPr>
        <p:sp>
          <p:nvSpPr>
            <p:cNvPr id="5202" name="Line 71"/>
            <p:cNvSpPr>
              <a:spLocks noChangeShapeType="1"/>
            </p:cNvSpPr>
            <p:nvPr/>
          </p:nvSpPr>
          <p:spPr bwMode="auto">
            <a:xfrm flipH="1">
              <a:off x="2241" y="15354"/>
              <a:ext cx="72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5208" name="Group 62"/>
            <p:cNvGrpSpPr>
              <a:grpSpLocks/>
            </p:cNvGrpSpPr>
            <p:nvPr/>
          </p:nvGrpSpPr>
          <p:grpSpPr bwMode="auto">
            <a:xfrm>
              <a:off x="2235" y="14634"/>
              <a:ext cx="720" cy="720"/>
              <a:chOff x="2235" y="14454"/>
              <a:chExt cx="720" cy="720"/>
            </a:xfrm>
          </p:grpSpPr>
          <p:sp>
            <p:nvSpPr>
              <p:cNvPr id="5209" name="Line 70"/>
              <p:cNvSpPr>
                <a:spLocks noChangeShapeType="1"/>
              </p:cNvSpPr>
              <p:nvPr/>
            </p:nvSpPr>
            <p:spPr bwMode="auto">
              <a:xfrm>
                <a:off x="2235" y="14454"/>
                <a:ext cx="72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0" name="Line 69"/>
              <p:cNvSpPr>
                <a:spLocks noChangeShapeType="1"/>
              </p:cNvSpPr>
              <p:nvPr/>
            </p:nvSpPr>
            <p:spPr bwMode="auto">
              <a:xfrm>
                <a:off x="2955" y="14454"/>
                <a:ext cx="0" cy="72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1" name="Line 68"/>
              <p:cNvSpPr>
                <a:spLocks noChangeShapeType="1"/>
              </p:cNvSpPr>
              <p:nvPr/>
            </p:nvSpPr>
            <p:spPr bwMode="auto">
              <a:xfrm flipV="1">
                <a:off x="2235" y="14634"/>
                <a:ext cx="0" cy="5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2" name="Line 67"/>
              <p:cNvSpPr>
                <a:spLocks noChangeShapeType="1"/>
              </p:cNvSpPr>
              <p:nvPr/>
            </p:nvSpPr>
            <p:spPr bwMode="auto">
              <a:xfrm>
                <a:off x="2235" y="14634"/>
                <a:ext cx="54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3" name="Line 66"/>
              <p:cNvSpPr>
                <a:spLocks noChangeShapeType="1"/>
              </p:cNvSpPr>
              <p:nvPr/>
            </p:nvSpPr>
            <p:spPr bwMode="auto">
              <a:xfrm>
                <a:off x="2775" y="14634"/>
                <a:ext cx="0" cy="36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4" name="Line 65"/>
              <p:cNvSpPr>
                <a:spLocks noChangeShapeType="1"/>
              </p:cNvSpPr>
              <p:nvPr/>
            </p:nvSpPr>
            <p:spPr bwMode="auto">
              <a:xfrm flipH="1">
                <a:off x="2415" y="14994"/>
                <a:ext cx="36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5" name="Line 64"/>
              <p:cNvSpPr>
                <a:spLocks noChangeShapeType="1"/>
              </p:cNvSpPr>
              <p:nvPr/>
            </p:nvSpPr>
            <p:spPr bwMode="auto">
              <a:xfrm flipV="1">
                <a:off x="2421" y="14814"/>
                <a:ext cx="0" cy="18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16" name="Line 63"/>
              <p:cNvSpPr>
                <a:spLocks noChangeShapeType="1"/>
              </p:cNvSpPr>
              <p:nvPr/>
            </p:nvSpPr>
            <p:spPr bwMode="auto">
              <a:xfrm>
                <a:off x="2421" y="14814"/>
                <a:ext cx="180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5217" name="Rectangle 22"/>
          <p:cNvSpPr>
            <a:spLocks noChangeArrowheads="1"/>
          </p:cNvSpPr>
          <p:nvPr/>
        </p:nvSpPr>
        <p:spPr bwMode="auto">
          <a:xfrm>
            <a:off x="1801702" y="4830952"/>
            <a:ext cx="546100" cy="5461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19" name="Rectangle 23"/>
          <p:cNvSpPr>
            <a:spLocks noChangeArrowheads="1"/>
          </p:cNvSpPr>
          <p:nvPr/>
        </p:nvSpPr>
        <p:spPr bwMode="auto">
          <a:xfrm>
            <a:off x="7897643" y="4507538"/>
            <a:ext cx="388938" cy="744537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0" name="Oval 21"/>
          <p:cNvSpPr>
            <a:spLocks noChangeArrowheads="1"/>
          </p:cNvSpPr>
          <p:nvPr/>
        </p:nvSpPr>
        <p:spPr bwMode="auto">
          <a:xfrm>
            <a:off x="3192117" y="5072252"/>
            <a:ext cx="304800" cy="304800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1" name="AutoShape 25"/>
          <p:cNvSpPr>
            <a:spLocks noChangeArrowheads="1"/>
          </p:cNvSpPr>
          <p:nvPr/>
        </p:nvSpPr>
        <p:spPr bwMode="auto">
          <a:xfrm>
            <a:off x="5266186" y="4507538"/>
            <a:ext cx="285750" cy="35877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2" name="Rectangle 16"/>
          <p:cNvSpPr>
            <a:spLocks noChangeArrowheads="1"/>
          </p:cNvSpPr>
          <p:nvPr/>
        </p:nvSpPr>
        <p:spPr bwMode="auto">
          <a:xfrm>
            <a:off x="7601070" y="4959540"/>
            <a:ext cx="228600" cy="417512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3" name="Rectangle 7"/>
          <p:cNvSpPr>
            <a:spLocks noChangeArrowheads="1"/>
          </p:cNvSpPr>
          <p:nvPr/>
        </p:nvSpPr>
        <p:spPr bwMode="auto">
          <a:xfrm>
            <a:off x="5023130" y="5838343"/>
            <a:ext cx="228600" cy="355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4" name="Rectangle 8"/>
          <p:cNvSpPr>
            <a:spLocks noChangeArrowheads="1"/>
          </p:cNvSpPr>
          <p:nvPr/>
        </p:nvSpPr>
        <p:spPr bwMode="auto">
          <a:xfrm>
            <a:off x="5259635" y="5836150"/>
            <a:ext cx="225425" cy="3556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5" name="Rectangle 9"/>
          <p:cNvSpPr>
            <a:spLocks noChangeArrowheads="1"/>
          </p:cNvSpPr>
          <p:nvPr/>
        </p:nvSpPr>
        <p:spPr bwMode="auto">
          <a:xfrm>
            <a:off x="4800880" y="5622521"/>
            <a:ext cx="222250" cy="566738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6" name="AutoShape 10"/>
          <p:cNvSpPr>
            <a:spLocks noChangeArrowheads="1"/>
          </p:cNvSpPr>
          <p:nvPr/>
        </p:nvSpPr>
        <p:spPr bwMode="auto">
          <a:xfrm rot="16200000">
            <a:off x="3739807" y="5965539"/>
            <a:ext cx="352425" cy="228600"/>
          </a:xfrm>
          <a:prstGeom prst="flowChartDelay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7" name="AutoShape 11"/>
          <p:cNvSpPr>
            <a:spLocks noChangeArrowheads="1"/>
          </p:cNvSpPr>
          <p:nvPr/>
        </p:nvSpPr>
        <p:spPr bwMode="auto">
          <a:xfrm rot="16200000">
            <a:off x="3401668" y="5831387"/>
            <a:ext cx="571500" cy="228600"/>
          </a:xfrm>
          <a:prstGeom prst="flowChartDelay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8" name="AutoShape 12"/>
          <p:cNvSpPr>
            <a:spLocks noChangeArrowheads="1"/>
          </p:cNvSpPr>
          <p:nvPr/>
        </p:nvSpPr>
        <p:spPr bwMode="auto">
          <a:xfrm rot="16200000">
            <a:off x="3287367" y="5945687"/>
            <a:ext cx="342900" cy="228600"/>
          </a:xfrm>
          <a:prstGeom prst="flowChartDelay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29" name="AutoShape 5"/>
          <p:cNvSpPr>
            <a:spLocks noChangeArrowheads="1"/>
          </p:cNvSpPr>
          <p:nvPr/>
        </p:nvSpPr>
        <p:spPr bwMode="auto">
          <a:xfrm>
            <a:off x="6282013" y="5618385"/>
            <a:ext cx="339725" cy="56197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0" name="AutoShape 4"/>
          <p:cNvSpPr>
            <a:spLocks noChangeArrowheads="1"/>
          </p:cNvSpPr>
          <p:nvPr/>
        </p:nvSpPr>
        <p:spPr bwMode="auto">
          <a:xfrm>
            <a:off x="6035287" y="5836150"/>
            <a:ext cx="228600" cy="3524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1" name="AutoShape 6"/>
          <p:cNvSpPr>
            <a:spLocks noChangeArrowheads="1"/>
          </p:cNvSpPr>
          <p:nvPr/>
        </p:nvSpPr>
        <p:spPr bwMode="auto">
          <a:xfrm>
            <a:off x="6621738" y="5806929"/>
            <a:ext cx="228600" cy="3524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2" name="AutoShape 1"/>
          <p:cNvSpPr>
            <a:spLocks noChangeArrowheads="1"/>
          </p:cNvSpPr>
          <p:nvPr/>
        </p:nvSpPr>
        <p:spPr bwMode="auto">
          <a:xfrm>
            <a:off x="7536778" y="5598025"/>
            <a:ext cx="454025" cy="581025"/>
          </a:xfrm>
          <a:prstGeom prst="star5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3" name="AutoShape 3"/>
          <p:cNvSpPr>
            <a:spLocks noChangeArrowheads="1"/>
          </p:cNvSpPr>
          <p:nvPr/>
        </p:nvSpPr>
        <p:spPr bwMode="auto">
          <a:xfrm>
            <a:off x="7299760" y="5833887"/>
            <a:ext cx="301625" cy="342900"/>
          </a:xfrm>
          <a:prstGeom prst="star5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4" name="AutoShape 2"/>
          <p:cNvSpPr>
            <a:spLocks noChangeArrowheads="1"/>
          </p:cNvSpPr>
          <p:nvPr/>
        </p:nvSpPr>
        <p:spPr bwMode="auto">
          <a:xfrm>
            <a:off x="7897643" y="5836150"/>
            <a:ext cx="301625" cy="342900"/>
          </a:xfrm>
          <a:prstGeom prst="star5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5" name="Oval 13"/>
          <p:cNvSpPr>
            <a:spLocks noChangeArrowheads="1"/>
          </p:cNvSpPr>
          <p:nvPr/>
        </p:nvSpPr>
        <p:spPr bwMode="auto">
          <a:xfrm>
            <a:off x="2333626" y="5622521"/>
            <a:ext cx="227012" cy="5810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6" name="Oval 14"/>
          <p:cNvSpPr>
            <a:spLocks noChangeArrowheads="1"/>
          </p:cNvSpPr>
          <p:nvPr/>
        </p:nvSpPr>
        <p:spPr bwMode="auto">
          <a:xfrm>
            <a:off x="2090068" y="5913033"/>
            <a:ext cx="230187" cy="3524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7" name="Oval 15"/>
          <p:cNvSpPr>
            <a:spLocks noChangeArrowheads="1"/>
          </p:cNvSpPr>
          <p:nvPr/>
        </p:nvSpPr>
        <p:spPr bwMode="auto">
          <a:xfrm>
            <a:off x="2560638" y="5899373"/>
            <a:ext cx="230187" cy="352425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8" name="Oval 26"/>
          <p:cNvSpPr>
            <a:spLocks noChangeArrowheads="1"/>
          </p:cNvSpPr>
          <p:nvPr/>
        </p:nvSpPr>
        <p:spPr bwMode="auto">
          <a:xfrm>
            <a:off x="3478680" y="4561512"/>
            <a:ext cx="631825" cy="636587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39" name="AutoShape 20"/>
          <p:cNvSpPr>
            <a:spLocks noChangeArrowheads="1"/>
          </p:cNvSpPr>
          <p:nvPr/>
        </p:nvSpPr>
        <p:spPr bwMode="auto">
          <a:xfrm>
            <a:off x="4675210" y="4610591"/>
            <a:ext cx="622300" cy="746125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40" name="Rectangle 27"/>
          <p:cNvSpPr>
            <a:spLocks noChangeArrowheads="1"/>
          </p:cNvSpPr>
          <p:nvPr/>
        </p:nvSpPr>
        <p:spPr bwMode="auto">
          <a:xfrm>
            <a:off x="2333625" y="4507538"/>
            <a:ext cx="304800" cy="304800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41" name="AutoShape 17"/>
          <p:cNvSpPr>
            <a:spLocks noChangeArrowheads="1"/>
          </p:cNvSpPr>
          <p:nvPr/>
        </p:nvSpPr>
        <p:spPr bwMode="auto">
          <a:xfrm>
            <a:off x="6376921" y="4710604"/>
            <a:ext cx="419100" cy="727075"/>
          </a:xfrm>
          <a:prstGeom prst="diamond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43" name="AutoShape 24"/>
          <p:cNvSpPr>
            <a:spLocks noChangeArrowheads="1"/>
          </p:cNvSpPr>
          <p:nvPr/>
        </p:nvSpPr>
        <p:spPr bwMode="auto">
          <a:xfrm>
            <a:off x="5954620" y="4462037"/>
            <a:ext cx="479425" cy="808037"/>
          </a:xfrm>
          <a:prstGeom prst="diamond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" name="Умножение 91"/>
          <p:cNvSpPr/>
          <p:nvPr/>
        </p:nvSpPr>
        <p:spPr>
          <a:xfrm>
            <a:off x="7362669" y="1196752"/>
            <a:ext cx="792088" cy="140928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03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Задание </a:t>
            </a:r>
            <a:r>
              <a:rPr lang="ru-RU" b="1" dirty="0" smtClean="0"/>
              <a:t>8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84588281"/>
              </p:ext>
            </p:extLst>
          </p:nvPr>
        </p:nvGraphicFramePr>
        <p:xfrm>
          <a:off x="1691677" y="1628801"/>
          <a:ext cx="5832650" cy="39604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8098"/>
                <a:gridCol w="729409"/>
                <a:gridCol w="729409"/>
                <a:gridCol w="729409"/>
                <a:gridCol w="729409"/>
                <a:gridCol w="729409"/>
                <a:gridCol w="729409"/>
                <a:gridCol w="728098"/>
              </a:tblGrid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1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2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3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4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>
                          <a:effectLst/>
                        </a:rPr>
                        <a:t>5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Умножение 4"/>
          <p:cNvSpPr/>
          <p:nvPr/>
        </p:nvSpPr>
        <p:spPr>
          <a:xfrm>
            <a:off x="2411760" y="1340768"/>
            <a:ext cx="792088" cy="140928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множение 5"/>
          <p:cNvSpPr/>
          <p:nvPr/>
        </p:nvSpPr>
        <p:spPr>
          <a:xfrm>
            <a:off x="3131840" y="1340768"/>
            <a:ext cx="792088" cy="140928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3808871" y="1323230"/>
            <a:ext cx="792088" cy="140928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00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Задание </a:t>
            </a:r>
            <a:r>
              <a:rPr lang="ru-RU" b="1" dirty="0" smtClean="0"/>
              <a:t>9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32938600"/>
              </p:ext>
            </p:extLst>
          </p:nvPr>
        </p:nvGraphicFramePr>
        <p:xfrm>
          <a:off x="1187624" y="1772816"/>
          <a:ext cx="7182256" cy="316835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55787"/>
                <a:gridCol w="1960637"/>
                <a:gridCol w="1637640"/>
                <a:gridCol w="1728192"/>
              </a:tblGrid>
              <a:tr h="10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6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80" name="Рисунок 5"/>
          <p:cNvPicPr>
            <a:picLocks noChangeAspect="1" noChangeArrowheads="1"/>
          </p:cNvPicPr>
          <p:nvPr/>
        </p:nvPicPr>
        <p:blipFill>
          <a:blip r:embed="rId2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655092" y="1936905"/>
            <a:ext cx="733425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Рисунок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1" t="30602" r="60439" b="52531"/>
          <a:stretch>
            <a:fillRect/>
          </a:stretch>
        </p:blipFill>
        <p:spPr bwMode="auto">
          <a:xfrm>
            <a:off x="3128218" y="2036918"/>
            <a:ext cx="165735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Рисунок 30" descr="Стр. 037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84" t="64960" r="27350" b="13358"/>
          <a:stretch>
            <a:fillRect/>
          </a:stretch>
        </p:blipFill>
        <p:spPr bwMode="auto">
          <a:xfrm>
            <a:off x="5436096" y="1933461"/>
            <a:ext cx="97155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Рисунок 29" descr="Стр. 037"/>
          <p:cNvPicPr>
            <a:picLocks noChangeAspect="1" noChangeArrowheads="1"/>
          </p:cNvPicPr>
          <p:nvPr/>
        </p:nvPicPr>
        <p:blipFill>
          <a:blip r:embed="rId5">
            <a:lum bright="-20000" contrast="4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75" t="63159" r="9894" b="13957"/>
          <a:stretch>
            <a:fillRect/>
          </a:stretch>
        </p:blipFill>
        <p:spPr bwMode="auto">
          <a:xfrm>
            <a:off x="7218301" y="1913092"/>
            <a:ext cx="8096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Рисунок 23"/>
          <p:cNvPicPr>
            <a:picLocks noChangeAspect="1" noChangeArrowheads="1"/>
          </p:cNvPicPr>
          <p:nvPr/>
        </p:nvPicPr>
        <p:blipFill>
          <a:blip r:embed="rId6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915" y="3144120"/>
            <a:ext cx="857250" cy="69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Рисунок 26"/>
          <p:cNvPicPr>
            <a:picLocks noChangeAspect="1" noChangeArrowheads="1"/>
          </p:cNvPicPr>
          <p:nvPr/>
        </p:nvPicPr>
        <p:blipFill>
          <a:blip r:embed="rId7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2" b="39999"/>
          <a:stretch>
            <a:fillRect/>
          </a:stretch>
        </p:blipFill>
        <p:spPr bwMode="auto">
          <a:xfrm>
            <a:off x="3390156" y="3040017"/>
            <a:ext cx="124777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Рисунок 36"/>
          <p:cNvPicPr>
            <a:picLocks noChangeAspect="1" noChangeArrowheads="1"/>
          </p:cNvPicPr>
          <p:nvPr/>
        </p:nvPicPr>
        <p:blipFill>
          <a:blip r:embed="rId8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015912"/>
            <a:ext cx="752475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Рисунок 3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695" y="2949910"/>
            <a:ext cx="695325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Рисунок 42" descr="Стр. 038"/>
          <p:cNvPicPr>
            <a:picLocks noChangeAspect="1" noChangeArrowheads="1"/>
          </p:cNvPicPr>
          <p:nvPr/>
        </p:nvPicPr>
        <p:blipFill>
          <a:blip r:embed="rId10">
            <a:lum bright="-40000" contrast="6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5" t="13083" r="76019" b="58371"/>
          <a:stretch>
            <a:fillRect/>
          </a:stretch>
        </p:blipFill>
        <p:spPr bwMode="auto">
          <a:xfrm>
            <a:off x="1968500" y="3910325"/>
            <a:ext cx="600075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Рисунок 43" descr="Стр. 038"/>
          <p:cNvPicPr>
            <a:picLocks noChangeAspect="1" noChangeArrowheads="1"/>
          </p:cNvPicPr>
          <p:nvPr/>
        </p:nvPicPr>
        <p:blipFill>
          <a:blip r:embed="rId11">
            <a:lum bright="-20000" contrast="4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9" t="19762" r="51283" b="60750"/>
          <a:stretch>
            <a:fillRect/>
          </a:stretch>
        </p:blipFill>
        <p:spPr bwMode="auto">
          <a:xfrm>
            <a:off x="3275856" y="3984625"/>
            <a:ext cx="1362075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Рисунок 45" descr="Стр. 038"/>
          <p:cNvPicPr>
            <a:picLocks noChangeAspect="1" noChangeArrowheads="1"/>
          </p:cNvPicPr>
          <p:nvPr/>
        </p:nvPicPr>
        <p:blipFill>
          <a:blip r:embed="rId12">
            <a:lum bright="-20000" contrast="4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16" t="67825" r="7903" b="12677"/>
          <a:stretch>
            <a:fillRect/>
          </a:stretch>
        </p:blipFill>
        <p:spPr bwMode="auto">
          <a:xfrm>
            <a:off x="5436096" y="3965575"/>
            <a:ext cx="120015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Рисунок 44" descr="Стр. 038"/>
          <p:cNvPicPr>
            <a:picLocks noChangeAspect="1" noChangeArrowheads="1"/>
          </p:cNvPicPr>
          <p:nvPr/>
        </p:nvPicPr>
        <p:blipFill>
          <a:blip r:embed="rId13">
            <a:lum bright="-20000" contrast="4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9" t="65080" r="29855" b="12675"/>
          <a:stretch>
            <a:fillRect/>
          </a:stretch>
        </p:blipFill>
        <p:spPr bwMode="auto">
          <a:xfrm>
            <a:off x="7236296" y="3965575"/>
            <a:ext cx="1000125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Умножение 17"/>
          <p:cNvSpPr/>
          <p:nvPr/>
        </p:nvSpPr>
        <p:spPr>
          <a:xfrm>
            <a:off x="3390156" y="1637075"/>
            <a:ext cx="962781" cy="140928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13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6634251" y="5805264"/>
            <a:ext cx="2088232" cy="918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634251" y="4750340"/>
            <a:ext cx="2088232" cy="918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6588224" y="3716480"/>
            <a:ext cx="2088232" cy="918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594264" y="2723358"/>
            <a:ext cx="2088232" cy="918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563759" y="1700373"/>
            <a:ext cx="2088232" cy="918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529869" y="681880"/>
            <a:ext cx="2088232" cy="9182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Задание 2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18" y="1094376"/>
            <a:ext cx="908383" cy="92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C:\Documents and Settings\User\Рабочий стол\картинки для диагностики\облако.jpg"/>
          <p:cNvPicPr/>
          <p:nvPr/>
        </p:nvPicPr>
        <p:blipFill>
          <a:blip r:embed="rId3" cstate="print">
            <a:lum bright="-20000" contrast="30000"/>
          </a:blip>
          <a:srcRect l="51521" b="60158"/>
          <a:stretch>
            <a:fillRect/>
          </a:stretch>
        </p:blipFill>
        <p:spPr bwMode="auto">
          <a:xfrm>
            <a:off x="1893224" y="1279415"/>
            <a:ext cx="107251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grayscl/>
            <a:lum bright="-20000" contrast="40000"/>
          </a:blip>
          <a:srcRect l="62350" t="50424" r="4661" b="26108"/>
          <a:stretch>
            <a:fillRect/>
          </a:stretch>
        </p:blipFill>
        <p:spPr bwMode="auto">
          <a:xfrm>
            <a:off x="2965739" y="1140985"/>
            <a:ext cx="1089025" cy="91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lum bright="-20000" contrast="40000"/>
            <a:grayscl/>
          </a:blip>
          <a:srcRect b="13367"/>
          <a:stretch>
            <a:fillRect/>
          </a:stretch>
        </p:blipFill>
        <p:spPr bwMode="auto">
          <a:xfrm>
            <a:off x="6939620" y="916612"/>
            <a:ext cx="1268730" cy="47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lum bright="-47000" contrast="74000"/>
            <a:grayscl/>
          </a:blip>
          <a:srcRect l="9642" t="60764" r="25941" b="23447"/>
          <a:stretch>
            <a:fillRect/>
          </a:stretch>
        </p:blipFill>
        <p:spPr bwMode="auto">
          <a:xfrm>
            <a:off x="611560" y="2038510"/>
            <a:ext cx="3244850" cy="1022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 cstate="print">
            <a:lum bright="-20000" contrast="40000"/>
            <a:grayscl/>
          </a:blip>
          <a:srcRect t="12057" b="8511"/>
          <a:stretch>
            <a:fillRect/>
          </a:stretch>
        </p:blipFill>
        <p:spPr bwMode="auto">
          <a:xfrm>
            <a:off x="7207825" y="1768953"/>
            <a:ext cx="8001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>
            <a:grayscl/>
            <a:lum bright="-47000" contrast="74000"/>
          </a:blip>
          <a:srcRect l="7776" t="11011" r="30357" b="69048"/>
          <a:stretch>
            <a:fillRect/>
          </a:stretch>
        </p:blipFill>
        <p:spPr bwMode="auto">
          <a:xfrm>
            <a:off x="831905" y="3084020"/>
            <a:ext cx="3024505" cy="1091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8" cstate="print">
            <a:lum bright="-20000" contrast="40000"/>
            <a:grayscl/>
          </a:blip>
          <a:srcRect/>
          <a:stretch>
            <a:fillRect/>
          </a:stretch>
        </p:blipFill>
        <p:spPr bwMode="auto">
          <a:xfrm>
            <a:off x="7157868" y="2836388"/>
            <a:ext cx="7493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6" cstate="print">
            <a:grayscl/>
            <a:lum bright="-47000" contrast="74000"/>
          </a:blip>
          <a:srcRect l="40363" t="32838" r="-800" b="47598"/>
          <a:stretch>
            <a:fillRect/>
          </a:stretch>
        </p:blipFill>
        <p:spPr bwMode="auto">
          <a:xfrm>
            <a:off x="721349" y="4225468"/>
            <a:ext cx="296735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9" cstate="print">
            <a:lum bright="-20000" contrast="40000"/>
            <a:grayscl/>
          </a:blip>
          <a:srcRect r="61842" b="77721"/>
          <a:stretch>
            <a:fillRect/>
          </a:stretch>
        </p:blipFill>
        <p:spPr bwMode="auto">
          <a:xfrm>
            <a:off x="7071300" y="3949511"/>
            <a:ext cx="10731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577130" y="5541153"/>
            <a:ext cx="3608388" cy="911225"/>
            <a:chOff x="1341" y="7135"/>
            <a:chExt cx="5251" cy="1155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10">
              <a:lum bright="-2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83" t="23175" r="9827" b="21811"/>
            <a:stretch>
              <a:fillRect/>
            </a:stretch>
          </p:blipFill>
          <p:spPr bwMode="auto">
            <a:xfrm>
              <a:off x="2255" y="7140"/>
              <a:ext cx="1880" cy="1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77" name="Рисунок 13"/>
            <p:cNvPicPr>
              <a:picLocks noChangeAspect="1" noChangeArrowheads="1"/>
            </p:cNvPicPr>
            <p:nvPr/>
          </p:nvPicPr>
          <p:blipFill>
            <a:blip r:embed="rId8">
              <a:lum bright="-20000" contrast="40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9" y="7156"/>
              <a:ext cx="1173" cy="1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070"/>
            <a:stretch>
              <a:fillRect/>
            </a:stretch>
          </p:blipFill>
          <p:spPr bwMode="auto">
            <a:xfrm>
              <a:off x="1341" y="7145"/>
              <a:ext cx="912" cy="1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982"/>
            <a:stretch>
              <a:fillRect/>
            </a:stretch>
          </p:blipFill>
          <p:spPr bwMode="auto">
            <a:xfrm>
              <a:off x="3851" y="7162"/>
              <a:ext cx="887" cy="1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" y="7135"/>
              <a:ext cx="844" cy="1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56796" dir="3806097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22" name="Рисунок 21"/>
          <p:cNvPicPr/>
          <p:nvPr/>
        </p:nvPicPr>
        <p:blipFill>
          <a:blip r:embed="rId14" cstate="print">
            <a:lum bright="-20000" contrast="40000"/>
          </a:blip>
          <a:srcRect l="5952" b="39999"/>
          <a:stretch>
            <a:fillRect/>
          </a:stretch>
        </p:blipFill>
        <p:spPr bwMode="auto">
          <a:xfrm>
            <a:off x="7049717" y="4920440"/>
            <a:ext cx="12573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/>
          <p:cNvPicPr/>
          <p:nvPr/>
        </p:nvPicPr>
        <p:blipFill>
          <a:blip r:embed="rId15" cstate="print">
            <a:lum bright="-20000" contrast="40000"/>
            <a:grayscl/>
          </a:blip>
          <a:srcRect/>
          <a:stretch>
            <a:fillRect/>
          </a:stretch>
        </p:blipFill>
        <p:spPr bwMode="auto">
          <a:xfrm>
            <a:off x="7398325" y="5853524"/>
            <a:ext cx="6096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Прямая со стрелкой 17"/>
          <p:cNvCxnSpPr>
            <a:endCxn id="28" idx="1"/>
          </p:cNvCxnSpPr>
          <p:nvPr/>
        </p:nvCxnSpPr>
        <p:spPr>
          <a:xfrm>
            <a:off x="4054764" y="1920765"/>
            <a:ext cx="2579487" cy="3288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550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готовности к школе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IV </a:t>
            </a:r>
            <a:r>
              <a:rPr lang="ru-RU" dirty="0"/>
              <a:t>уровень (средний балл от 3,2 до 4,0) - высокие показатели состояния ВПФ и процессов </a:t>
            </a:r>
          </a:p>
          <a:p>
            <a:r>
              <a:rPr lang="en-US" dirty="0"/>
              <a:t>III </a:t>
            </a:r>
            <a:r>
              <a:rPr lang="ru-RU" dirty="0"/>
              <a:t>уровень (средний балл от 2,50 до 3,19) - средний уровень развития </a:t>
            </a:r>
          </a:p>
          <a:p>
            <a:r>
              <a:rPr lang="en-US" dirty="0"/>
              <a:t>II </a:t>
            </a:r>
            <a:r>
              <a:rPr lang="ru-RU" dirty="0"/>
              <a:t>уровень (средний балл от 2,0 до 2,49) – показатели ниже средних  </a:t>
            </a:r>
          </a:p>
          <a:p>
            <a:r>
              <a:rPr lang="en-US" dirty="0"/>
              <a:t>I </a:t>
            </a:r>
            <a:r>
              <a:rPr lang="ru-RU" dirty="0"/>
              <a:t>уровень (менее 2 баллов) – низкие показатели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467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означает психологическая готовность к школе?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/>
              <a:t>Под школьной зрелостью понимается достижение ребёнком необходимого и достаточного уровня психического развития, когда ребёнок оказывается способным принимать участие в школьном обучении.</a:t>
            </a:r>
          </a:p>
          <a:p>
            <a:pPr marL="0" indent="0" algn="just">
              <a:buNone/>
            </a:pPr>
            <a:r>
              <a:rPr lang="ru-RU" dirty="0"/>
              <a:t>Основным критерием готовности к школе является способность ребёнка успешно учиться в выбранной школе.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056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Личностная готовность ребёнка к школе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" t="1" r="12367" b="19655"/>
          <a:stretch/>
        </p:blipFill>
        <p:spPr>
          <a:xfrm>
            <a:off x="4464355" y="1108181"/>
            <a:ext cx="3548418" cy="2543901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2" t="19217" r="18369"/>
          <a:stretch/>
        </p:blipFill>
        <p:spPr bwMode="auto">
          <a:xfrm>
            <a:off x="1043608" y="1556792"/>
            <a:ext cx="2947848" cy="209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65" t="18610" r="11294" b="8442"/>
          <a:stretch/>
        </p:blipFill>
        <p:spPr bwMode="auto">
          <a:xfrm>
            <a:off x="467544" y="4149081"/>
            <a:ext cx="356246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0" t="21418" r="28857" b="16346"/>
          <a:stretch/>
        </p:blipFill>
        <p:spPr bwMode="auto">
          <a:xfrm>
            <a:off x="4356618" y="3789040"/>
            <a:ext cx="3763892" cy="287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575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Волевая готовность ребёнка к школе</a:t>
            </a:r>
            <a:r>
              <a:rPr lang="ru-RU" dirty="0"/>
              <a:t> 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51" b="4156"/>
          <a:stretch/>
        </p:blipFill>
        <p:spPr bwMode="auto">
          <a:xfrm>
            <a:off x="569188" y="1628800"/>
            <a:ext cx="3498756" cy="153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54"/>
          <a:stretch/>
        </p:blipFill>
        <p:spPr bwMode="auto">
          <a:xfrm rot="16200000">
            <a:off x="5502018" y="1197734"/>
            <a:ext cx="2381368" cy="2657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3" b="13506"/>
          <a:stretch/>
        </p:blipFill>
        <p:spPr bwMode="auto">
          <a:xfrm>
            <a:off x="4442839" y="3836136"/>
            <a:ext cx="2418561" cy="259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 descr="https://downloader.disk.yandex.ru/preview/c98cd19676101cbf7d5d79c935ab1307eda07230c3ad4f88b41ac406acad0d31/6357bad3/w7lJimFwXwyRPt2cyK4Fn08qqbKrAw7jQP4FmjmwNaeiqhvHXFjk7WhGgqdIcco67oHFl1bRrkGZn4VwFJjeEg%3D%3D?uid=0&amp;filename=2022-10-18%2010-42-46.JPG&amp;disposition=inline&amp;hash=&amp;limit=0&amp;content_type=image%2Fjpeg&amp;owner_uid=0&amp;tknv=v2&amp;size=1349x66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4" t="18306" r="11840" b="21933"/>
          <a:stretch/>
        </p:blipFill>
        <p:spPr bwMode="auto">
          <a:xfrm>
            <a:off x="899592" y="3594836"/>
            <a:ext cx="2780760" cy="283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955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Интеллектуальная готовность ребёнка к школе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2" t="23477" r="26987" b="22930"/>
          <a:stretch/>
        </p:blipFill>
        <p:spPr bwMode="auto">
          <a:xfrm>
            <a:off x="774179" y="1556792"/>
            <a:ext cx="3466532" cy="186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8"/>
          <a:stretch/>
        </p:blipFill>
        <p:spPr bwMode="auto">
          <a:xfrm>
            <a:off x="5508104" y="1736319"/>
            <a:ext cx="2477300" cy="306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downloader.disk.yandex.ru/preview/f262c564d21dd17fc7684fffafd2b4d0b21ec3ef1dc5b72fd1c75083b6874bd8/6357bad3/qeOBKj0RibMNFhKWugFRwMdZb3WDnjOqUS-M4Piba4OEirUhzqX9LNvJ95WdL1Jrq7sBPybUXrMQ9Znh9tthdw%3D%3D?uid=0&amp;filename=2022-02-17%2016-02-41.JPG&amp;disposition=inline&amp;hash=&amp;limit=0&amp;content_type=image%2Fjpeg&amp;owner_uid=0&amp;tknv=v2&amp;size=1349x66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1" b="17395"/>
          <a:stretch/>
        </p:blipFill>
        <p:spPr bwMode="auto">
          <a:xfrm>
            <a:off x="1403648" y="3645024"/>
            <a:ext cx="3600400" cy="306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136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Фамилия, имя ребенка______________________________</a:t>
            </a:r>
          </a:p>
          <a:p>
            <a:r>
              <a:rPr lang="ru-RU" sz="2800" b="1" dirty="0" smtClean="0"/>
              <a:t>Задание 1 </a:t>
            </a:r>
            <a:endParaRPr lang="ru-RU" sz="2800" dirty="0" smtClean="0"/>
          </a:p>
          <a:p>
            <a:r>
              <a:rPr lang="ru-RU" sz="2400" dirty="0" smtClean="0"/>
              <a:t>Образец: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11274" y="1911142"/>
            <a:ext cx="857256" cy="8572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931165" y="1839704"/>
            <a:ext cx="785818" cy="928694"/>
          </a:xfrm>
          <a:prstGeom prst="triangl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116735" y="1826401"/>
            <a:ext cx="928694" cy="928694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омб 8"/>
          <p:cNvSpPr/>
          <p:nvPr/>
        </p:nvSpPr>
        <p:spPr>
          <a:xfrm>
            <a:off x="6688901" y="1839704"/>
            <a:ext cx="928694" cy="1000132"/>
          </a:xfrm>
          <a:prstGeom prst="diamond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7" idx="0"/>
            <a:endCxn id="7" idx="3"/>
          </p:cNvCxnSpPr>
          <p:nvPr/>
        </p:nvCxnSpPr>
        <p:spPr>
          <a:xfrm>
            <a:off x="4324074" y="1839704"/>
            <a:ext cx="0" cy="928694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3088409" y="2255029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" name="Прямая соединительная линия 2"/>
          <p:cNvCxnSpPr>
            <a:stCxn id="9" idx="1"/>
            <a:endCxn id="9" idx="3"/>
          </p:cNvCxnSpPr>
          <p:nvPr/>
        </p:nvCxnSpPr>
        <p:spPr>
          <a:xfrm>
            <a:off x="6688901" y="2339770"/>
            <a:ext cx="928694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7390309" y="4679042"/>
            <a:ext cx="659235" cy="720403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8251764" y="4675662"/>
            <a:ext cx="630590" cy="63220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15"/>
          <p:cNvSpPr>
            <a:spLocks noChangeAspect="1" noChangeArrowheads="1"/>
          </p:cNvSpPr>
          <p:nvPr/>
        </p:nvSpPr>
        <p:spPr bwMode="auto">
          <a:xfrm>
            <a:off x="4201932" y="4609299"/>
            <a:ext cx="568374" cy="750251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5721400" y="4598455"/>
            <a:ext cx="749419" cy="669064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auto">
          <a:xfrm>
            <a:off x="6626651" y="4660983"/>
            <a:ext cx="657325" cy="646882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2435038" y="4770747"/>
            <a:ext cx="724809" cy="5501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4863584" y="4597336"/>
            <a:ext cx="717498" cy="717667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36257" y="4647917"/>
            <a:ext cx="718956" cy="67301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Oval 14"/>
          <p:cNvSpPr>
            <a:spLocks noChangeArrowheads="1"/>
          </p:cNvSpPr>
          <p:nvPr/>
        </p:nvSpPr>
        <p:spPr bwMode="auto">
          <a:xfrm>
            <a:off x="1518761" y="4692239"/>
            <a:ext cx="696962" cy="70720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7265394" y="3704826"/>
            <a:ext cx="762989" cy="639783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5443261" y="3525321"/>
            <a:ext cx="776685" cy="82839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AutoShape 5"/>
          <p:cNvSpPr>
            <a:spLocks noChangeAspect="1" noChangeArrowheads="1"/>
          </p:cNvSpPr>
          <p:nvPr/>
        </p:nvSpPr>
        <p:spPr bwMode="auto">
          <a:xfrm>
            <a:off x="4007724" y="3586452"/>
            <a:ext cx="709259" cy="709259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8028383" y="3599821"/>
            <a:ext cx="720081" cy="7447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2346858" y="3593306"/>
            <a:ext cx="724809" cy="702405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AutoShape 10"/>
          <p:cNvSpPr>
            <a:spLocks noChangeAspect="1" noChangeArrowheads="1"/>
          </p:cNvSpPr>
          <p:nvPr/>
        </p:nvSpPr>
        <p:spPr bwMode="auto">
          <a:xfrm>
            <a:off x="3280784" y="3599821"/>
            <a:ext cx="571136" cy="753897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6400842" y="3681037"/>
            <a:ext cx="752406" cy="6635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AutoShape 4"/>
          <p:cNvSpPr>
            <a:spLocks noChangeAspect="1" noChangeArrowheads="1"/>
          </p:cNvSpPr>
          <p:nvPr/>
        </p:nvSpPr>
        <p:spPr bwMode="auto">
          <a:xfrm>
            <a:off x="1547663" y="3525321"/>
            <a:ext cx="668060" cy="668059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683569" y="3548904"/>
            <a:ext cx="669878" cy="62463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AutoShape 6"/>
          <p:cNvSpPr>
            <a:spLocks noChangeAspect="1" noChangeArrowheads="1"/>
          </p:cNvSpPr>
          <p:nvPr/>
        </p:nvSpPr>
        <p:spPr bwMode="auto">
          <a:xfrm>
            <a:off x="4760333" y="3525321"/>
            <a:ext cx="611409" cy="807057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AutoShape 2"/>
          <p:cNvSpPr>
            <a:spLocks noChangeAspect="1" noChangeArrowheads="1"/>
          </p:cNvSpPr>
          <p:nvPr/>
        </p:nvSpPr>
        <p:spPr bwMode="auto">
          <a:xfrm>
            <a:off x="750626" y="4692238"/>
            <a:ext cx="535763" cy="707207"/>
          </a:xfrm>
          <a:prstGeom prst="diamond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683569" y="3068960"/>
            <a:ext cx="78834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altLang="ru-RU" b="1" dirty="0">
                <a:ea typeface="Calibri" pitchFamily="34" charset="0"/>
                <a:cs typeface="Times New Roman" pitchFamily="18" charset="0"/>
              </a:rPr>
              <a:t>Задание</a:t>
            </a:r>
            <a:r>
              <a:rPr lang="ru-RU" altLang="ru-RU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18121206"/>
              </p:ext>
            </p:extLst>
          </p:nvPr>
        </p:nvGraphicFramePr>
        <p:xfrm>
          <a:off x="1115615" y="1628797"/>
          <a:ext cx="6984777" cy="43924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27745"/>
                <a:gridCol w="2328516"/>
                <a:gridCol w="2328516"/>
              </a:tblGrid>
              <a:tr h="21962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 </a:t>
                      </a:r>
                      <a:r>
                        <a:rPr lang="ru-RU" sz="2800" dirty="0" smtClean="0">
                          <a:effectLst/>
                        </a:rPr>
                        <a:t>к </a:t>
                      </a:r>
                      <a:r>
                        <a:rPr lang="ru-RU" sz="2800" dirty="0">
                          <a:effectLst/>
                        </a:rPr>
                        <a:t>а р т и н а</a:t>
                      </a:r>
                      <a:endParaRPr lang="ru-RU" sz="12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1962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1725254" y="2075167"/>
            <a:ext cx="1267512" cy="145825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z="3600" dirty="0"/>
          </a:p>
        </p:txBody>
      </p:sp>
      <p:grpSp>
        <p:nvGrpSpPr>
          <p:cNvPr id="8" name="Group 1"/>
          <p:cNvGrpSpPr>
            <a:grpSpLocks noChangeAspect="1"/>
          </p:cNvGrpSpPr>
          <p:nvPr/>
        </p:nvGrpSpPr>
        <p:grpSpPr bwMode="auto">
          <a:xfrm>
            <a:off x="5868144" y="4451211"/>
            <a:ext cx="2072671" cy="1165877"/>
            <a:chOff x="2281" y="8878"/>
            <a:chExt cx="7200" cy="4320"/>
          </a:xfrm>
        </p:grpSpPr>
        <p:sp>
          <p:nvSpPr>
            <p:cNvPr id="9" name="AutoShape 4"/>
            <p:cNvSpPr>
              <a:spLocks noChangeAspect="1" noChangeArrowheads="1"/>
            </p:cNvSpPr>
            <p:nvPr/>
          </p:nvSpPr>
          <p:spPr bwMode="auto">
            <a:xfrm>
              <a:off x="2281" y="8878"/>
              <a:ext cx="7200" cy="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5431" y="8878"/>
              <a:ext cx="3963" cy="385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AutoShape 2"/>
            <p:cNvSpPr>
              <a:spLocks noChangeArrowheads="1"/>
            </p:cNvSpPr>
            <p:nvPr/>
          </p:nvSpPr>
          <p:spPr bwMode="auto">
            <a:xfrm>
              <a:off x="2731" y="10617"/>
              <a:ext cx="1713" cy="2229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217658" y="4941168"/>
            <a:ext cx="622665" cy="61801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124452" y="4509120"/>
            <a:ext cx="1029653" cy="1050061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046617" y="2403860"/>
            <a:ext cx="5148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/>
              <a:t>+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17658" y="2636912"/>
            <a:ext cx="6226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1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85937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28575">
            <a:noFill/>
          </a:ln>
        </p:spPr>
        <p:txBody>
          <a:bodyPr>
            <a:normAutofit/>
          </a:bodyPr>
          <a:lstStyle/>
          <a:p>
            <a:r>
              <a:rPr lang="ru-RU" b="1" dirty="0"/>
              <a:t>Задание </a:t>
            </a:r>
            <a:r>
              <a:rPr lang="ru-RU" b="1" dirty="0" smtClean="0"/>
              <a:t>4</a:t>
            </a:r>
            <a:endParaRPr lang="ru-RU" b="1" dirty="0"/>
          </a:p>
        </p:txBody>
      </p:sp>
      <p:graphicFrame>
        <p:nvGraphicFramePr>
          <p:cNvPr id="21" name="Объект 20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71051048"/>
              </p:ext>
            </p:extLst>
          </p:nvPr>
        </p:nvGraphicFramePr>
        <p:xfrm>
          <a:off x="1229360" y="2351881"/>
          <a:ext cx="6685280" cy="3022600"/>
        </p:xfrm>
        <a:graphic>
          <a:graphicData uri="http://schemas.openxmlformats.org/drawingml/2006/table">
            <a:tbl>
              <a:tblPr firstRow="1" firstCol="1" bandRow="1"/>
              <a:tblGrid>
                <a:gridCol w="203200"/>
                <a:gridCol w="202565"/>
                <a:gridCol w="202565"/>
                <a:gridCol w="202565"/>
                <a:gridCol w="202565"/>
                <a:gridCol w="168940"/>
                <a:gridCol w="236190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  <a:gridCol w="202565"/>
              </a:tblGrid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2" name="AutoShape 32"/>
          <p:cNvSpPr>
            <a:spLocks noChangeShapeType="1"/>
          </p:cNvSpPr>
          <p:nvPr/>
        </p:nvSpPr>
        <p:spPr bwMode="auto">
          <a:xfrm flipV="1">
            <a:off x="1662646" y="3637275"/>
            <a:ext cx="76200" cy="457200"/>
          </a:xfrm>
          <a:prstGeom prst="straightConnector1">
            <a:avLst/>
          </a:prstGeom>
          <a:noFill/>
          <a:ln w="28575">
            <a:solidFill>
              <a:srgbClr val="2A65A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3" name="AutoShape 30"/>
          <p:cNvSpPr>
            <a:spLocks noChangeShapeType="1"/>
          </p:cNvSpPr>
          <p:nvPr/>
        </p:nvSpPr>
        <p:spPr bwMode="auto">
          <a:xfrm>
            <a:off x="1752864" y="3629025"/>
            <a:ext cx="104775" cy="457200"/>
          </a:xfrm>
          <a:prstGeom prst="straightConnector1">
            <a:avLst/>
          </a:prstGeom>
          <a:noFill/>
          <a:ln w="28575">
            <a:solidFill>
              <a:srgbClr val="2A65A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4" name="AutoShape 31"/>
          <p:cNvSpPr>
            <a:spLocks noChangeShapeType="1"/>
          </p:cNvSpPr>
          <p:nvPr/>
        </p:nvSpPr>
        <p:spPr bwMode="auto">
          <a:xfrm flipV="1">
            <a:off x="1400175" y="3619692"/>
            <a:ext cx="114300" cy="457200"/>
          </a:xfrm>
          <a:prstGeom prst="straightConnector1">
            <a:avLst/>
          </a:prstGeom>
          <a:noFill/>
          <a:ln w="28575">
            <a:solidFill>
              <a:srgbClr val="2A65A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5" name="AutoShape 29"/>
          <p:cNvSpPr>
            <a:spLocks noChangeShapeType="1"/>
          </p:cNvSpPr>
          <p:nvPr/>
        </p:nvSpPr>
        <p:spPr bwMode="auto">
          <a:xfrm>
            <a:off x="1535739" y="3662957"/>
            <a:ext cx="104775" cy="457200"/>
          </a:xfrm>
          <a:prstGeom prst="straightConnector1">
            <a:avLst/>
          </a:prstGeom>
          <a:noFill/>
          <a:ln w="28575">
            <a:solidFill>
              <a:srgbClr val="2A65A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6" name="AutoShape 28"/>
          <p:cNvSpPr>
            <a:spLocks noChangeShapeType="1"/>
          </p:cNvSpPr>
          <p:nvPr/>
        </p:nvSpPr>
        <p:spPr bwMode="auto">
          <a:xfrm flipV="1">
            <a:off x="1842170" y="3848292"/>
            <a:ext cx="95250" cy="2222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7" name="AutoShape 27"/>
          <p:cNvSpPr>
            <a:spLocks noChangeShapeType="1"/>
          </p:cNvSpPr>
          <p:nvPr/>
        </p:nvSpPr>
        <p:spPr bwMode="auto">
          <a:xfrm>
            <a:off x="1937420" y="3872225"/>
            <a:ext cx="114300" cy="222250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8" name="AutoShape 24"/>
          <p:cNvSpPr>
            <a:spLocks noChangeShapeType="1"/>
          </p:cNvSpPr>
          <p:nvPr/>
        </p:nvSpPr>
        <p:spPr bwMode="auto">
          <a:xfrm flipV="1">
            <a:off x="1851763" y="4725143"/>
            <a:ext cx="9525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29" name="AutoShape 23"/>
          <p:cNvSpPr>
            <a:spLocks noChangeShapeType="1"/>
          </p:cNvSpPr>
          <p:nvPr/>
        </p:nvSpPr>
        <p:spPr bwMode="auto">
          <a:xfrm>
            <a:off x="2146970" y="4760393"/>
            <a:ext cx="11430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0" name="AutoShape 21"/>
          <p:cNvSpPr>
            <a:spLocks noChangeShapeType="1"/>
          </p:cNvSpPr>
          <p:nvPr/>
        </p:nvSpPr>
        <p:spPr bwMode="auto">
          <a:xfrm flipH="1">
            <a:off x="2051720" y="4724968"/>
            <a:ext cx="9525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1" name="AutoShape 22"/>
          <p:cNvSpPr>
            <a:spLocks noChangeShapeType="1"/>
          </p:cNvSpPr>
          <p:nvPr/>
        </p:nvSpPr>
        <p:spPr bwMode="auto">
          <a:xfrm>
            <a:off x="1928520" y="4760394"/>
            <a:ext cx="87312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2" name="AutoShape 26"/>
          <p:cNvSpPr>
            <a:spLocks noChangeShapeType="1"/>
          </p:cNvSpPr>
          <p:nvPr/>
        </p:nvSpPr>
        <p:spPr bwMode="auto">
          <a:xfrm flipH="1">
            <a:off x="1435726" y="4740843"/>
            <a:ext cx="109538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3" name="AutoShape 25"/>
          <p:cNvSpPr>
            <a:spLocks noChangeShapeType="1"/>
          </p:cNvSpPr>
          <p:nvPr/>
        </p:nvSpPr>
        <p:spPr bwMode="auto">
          <a:xfrm>
            <a:off x="1568872" y="4725143"/>
            <a:ext cx="101600" cy="42862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4" name="AutoShape 19"/>
          <p:cNvSpPr>
            <a:spLocks noChangeShapeType="1"/>
          </p:cNvSpPr>
          <p:nvPr/>
        </p:nvSpPr>
        <p:spPr bwMode="auto">
          <a:xfrm flipH="1">
            <a:off x="2246292" y="4922373"/>
            <a:ext cx="85725" cy="2301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5" name="AutoShape 20"/>
          <p:cNvSpPr>
            <a:spLocks noChangeShapeType="1"/>
          </p:cNvSpPr>
          <p:nvPr/>
        </p:nvSpPr>
        <p:spPr bwMode="auto">
          <a:xfrm>
            <a:off x="1737395" y="4939281"/>
            <a:ext cx="104775" cy="2301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6" name="AutoShape 18"/>
          <p:cNvSpPr>
            <a:spLocks noChangeShapeType="1"/>
          </p:cNvSpPr>
          <p:nvPr/>
        </p:nvSpPr>
        <p:spPr bwMode="auto">
          <a:xfrm flipH="1">
            <a:off x="1643596" y="4955155"/>
            <a:ext cx="114300" cy="2301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  <p:sp>
        <p:nvSpPr>
          <p:cNvPr id="37" name="AutoShape 17"/>
          <p:cNvSpPr>
            <a:spLocks noChangeShapeType="1"/>
          </p:cNvSpPr>
          <p:nvPr/>
        </p:nvSpPr>
        <p:spPr bwMode="auto">
          <a:xfrm>
            <a:off x="2316142" y="4944871"/>
            <a:ext cx="117475" cy="2301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279705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altLang="ru-RU" b="1" dirty="0">
                <a:ea typeface="Calibri" pitchFamily="34" charset="0"/>
                <a:cs typeface="Times New Roman" pitchFamily="18" charset="0"/>
              </a:rPr>
              <a:t>Задание </a:t>
            </a:r>
            <a:r>
              <a:rPr lang="ru-RU" altLang="ru-RU" b="1" dirty="0" smtClean="0">
                <a:ea typeface="Calibri" pitchFamily="34" charset="0"/>
                <a:cs typeface="Times New Roman" pitchFamily="18" charset="0"/>
              </a:rPr>
              <a:t>5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911727"/>
              </p:ext>
            </p:extLst>
          </p:nvPr>
        </p:nvGraphicFramePr>
        <p:xfrm>
          <a:off x="827584" y="1998287"/>
          <a:ext cx="7272808" cy="367240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532778"/>
                <a:gridCol w="3740030"/>
              </a:tblGrid>
              <a:tr h="3164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083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1  2  3  4  5  6  7  8  9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       1  2  3  4  5  6  7  8  9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Oval 16"/>
          <p:cNvSpPr>
            <a:spLocks noChangeArrowheads="1"/>
          </p:cNvSpPr>
          <p:nvPr/>
        </p:nvSpPr>
        <p:spPr bwMode="auto">
          <a:xfrm>
            <a:off x="1554734" y="2599972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451137" y="3705148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5638501" y="2656302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6008339" y="3299549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6573064" y="2683705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6657946" y="4317064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008339" y="4039552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6942902" y="3360573"/>
            <a:ext cx="369838" cy="319583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Oval 16"/>
          <p:cNvSpPr>
            <a:spLocks noChangeArrowheads="1"/>
          </p:cNvSpPr>
          <p:nvPr/>
        </p:nvSpPr>
        <p:spPr bwMode="auto">
          <a:xfrm>
            <a:off x="2355986" y="2599972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Oval 16"/>
          <p:cNvSpPr>
            <a:spLocks noChangeArrowheads="1"/>
          </p:cNvSpPr>
          <p:nvPr/>
        </p:nvSpPr>
        <p:spPr bwMode="auto">
          <a:xfrm>
            <a:off x="1993635" y="3099345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2622181" y="3135676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1574869" y="3478575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Oval 16"/>
          <p:cNvSpPr>
            <a:spLocks noChangeArrowheads="1"/>
          </p:cNvSpPr>
          <p:nvPr/>
        </p:nvSpPr>
        <p:spPr bwMode="auto">
          <a:xfrm>
            <a:off x="2627945" y="3717513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Oval 16"/>
          <p:cNvSpPr>
            <a:spLocks noChangeArrowheads="1"/>
          </p:cNvSpPr>
          <p:nvPr/>
        </p:nvSpPr>
        <p:spPr bwMode="auto">
          <a:xfrm>
            <a:off x="1736283" y="4165732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Oval 16"/>
          <p:cNvSpPr>
            <a:spLocks noChangeArrowheads="1"/>
          </p:cNvSpPr>
          <p:nvPr/>
        </p:nvSpPr>
        <p:spPr bwMode="auto">
          <a:xfrm>
            <a:off x="2107423" y="3729781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Oval 16"/>
          <p:cNvSpPr>
            <a:spLocks noChangeArrowheads="1"/>
          </p:cNvSpPr>
          <p:nvPr/>
        </p:nvSpPr>
        <p:spPr bwMode="auto">
          <a:xfrm>
            <a:off x="2754355" y="4203564"/>
            <a:ext cx="320501" cy="342899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3559083" y="5160688"/>
            <a:ext cx="360040" cy="360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771471" y="5160688"/>
            <a:ext cx="360040" cy="3600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Умножение 37"/>
          <p:cNvSpPr/>
          <p:nvPr/>
        </p:nvSpPr>
        <p:spPr>
          <a:xfrm>
            <a:off x="3203848" y="2959455"/>
            <a:ext cx="792088" cy="140928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Умножение 38"/>
          <p:cNvSpPr/>
          <p:nvPr/>
        </p:nvSpPr>
        <p:spPr>
          <a:xfrm>
            <a:off x="1650349" y="4024732"/>
            <a:ext cx="503536" cy="61191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Умножение 39"/>
          <p:cNvSpPr/>
          <p:nvPr/>
        </p:nvSpPr>
        <p:spPr>
          <a:xfrm>
            <a:off x="2012700" y="3583004"/>
            <a:ext cx="503536" cy="611916"/>
          </a:xfrm>
          <a:prstGeom prst="mathMultiply">
            <a:avLst>
              <a:gd name="adj1" fmla="val 2382"/>
            </a:avLst>
          </a:prstGeom>
          <a:solidFill>
            <a:schemeClr val="tx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04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274</TotalTime>
  <Words>229</Words>
  <Application>Microsoft Office PowerPoint</Application>
  <PresentationFormat>Экран (4:3)</PresentationFormat>
  <Paragraphs>563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«Психологическая готовность к обучению в школе» </vt:lpstr>
      <vt:lpstr>Что означает психологическая готовность к школе?</vt:lpstr>
      <vt:lpstr>Личностная готовность ребёнка к школе </vt:lpstr>
      <vt:lpstr>Волевая готовность ребёнка к школе </vt:lpstr>
      <vt:lpstr>Интеллектуальная готовность ребёнка к школе </vt:lpstr>
      <vt:lpstr>Презентация PowerPoint</vt:lpstr>
      <vt:lpstr>Задание 3</vt:lpstr>
      <vt:lpstr>Задание 4</vt:lpstr>
      <vt:lpstr>Задание 5</vt:lpstr>
      <vt:lpstr>Задание 6</vt:lpstr>
      <vt:lpstr>Задание 7</vt:lpstr>
      <vt:lpstr>Задание 8</vt:lpstr>
      <vt:lpstr>Задание 9</vt:lpstr>
      <vt:lpstr>Задание 2  </vt:lpstr>
      <vt:lpstr>Оценка готовности к школе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Home</cp:lastModifiedBy>
  <cp:revision>16</cp:revision>
  <dcterms:created xsi:type="dcterms:W3CDTF">2021-04-06T08:07:05Z</dcterms:created>
  <dcterms:modified xsi:type="dcterms:W3CDTF">2022-10-25T07:16:09Z</dcterms:modified>
</cp:coreProperties>
</file>